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74" r:id="rId2"/>
    <p:sldId id="275" r:id="rId3"/>
    <p:sldId id="276" r:id="rId4"/>
    <p:sldId id="277" r:id="rId5"/>
    <p:sldId id="278" r:id="rId6"/>
    <p:sldId id="279" r:id="rId7"/>
    <p:sldId id="280" r:id="rId8"/>
    <p:sldId id="281" r:id="rId9"/>
    <p:sldId id="282" r:id="rId10"/>
    <p:sldId id="283" r:id="rId11"/>
    <p:sldId id="264"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Lst>
  <p:sldSz cx="9144000" cy="5143500" type="screen16x9"/>
  <p:notesSz cx="6858000" cy="9144000"/>
  <p:embeddedFontLst>
    <p:embeddedFont>
      <p:font typeface="Kozuka Gothic Pr6N M" panose="020B0700000000000000" pitchFamily="34" charset="-128"/>
      <p:regular r:id="rId34"/>
    </p:embeddedFont>
    <p:embeddedFont>
      <p:font typeface="Lato" panose="020F0502020204030203" pitchFamily="34" charset="0"/>
      <p:regular r:id="rId35"/>
      <p:bold r:id="rId36"/>
      <p:italic r:id="rId37"/>
      <p:boldItalic r:id="rId38"/>
    </p:embeddedFont>
    <p:embeddedFont>
      <p:font typeface="Raleway"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865979-C3F6-47D9-8CE4-5872E3270ABC}">
  <a:tblStyle styleId="{92865979-C3F6-47D9-8CE4-5872E3270A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36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04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54045920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54045920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702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325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743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54045920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54045920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494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31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29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849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54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54045920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54045920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5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639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68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890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438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64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593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54045920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54045920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603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32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886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04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54045920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54045920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1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30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741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03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450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811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80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08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657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b45280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b45280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957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extLst>
      <p:ext uri="{BB962C8B-B14F-4D97-AF65-F5344CB8AC3E}">
        <p14:creationId xmlns:p14="http://schemas.microsoft.com/office/powerpoint/2010/main" val="2341208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Pemrograman Berorientasi Objek (OOP)</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Ade Agung Kurniawan, S.Kom, M.Kom</a:t>
            </a:r>
            <a:endParaRPr/>
          </a:p>
        </p:txBody>
      </p:sp>
      <p:pic>
        <p:nvPicPr>
          <p:cNvPr id="2" name="Picture 1">
            <a:extLst>
              <a:ext uri="{FF2B5EF4-FFF2-40B4-BE49-F238E27FC236}">
                <a16:creationId xmlns:a16="http://schemas.microsoft.com/office/drawing/2014/main" id="{31BDC24A-5593-A994-C993-FBAF96EFAB16}"/>
              </a:ext>
            </a:extLst>
          </p:cNvPr>
          <p:cNvPicPr>
            <a:picLocks/>
          </p:cNvPicPr>
          <p:nvPr/>
        </p:nvPicPr>
        <p:blipFill>
          <a:blip r:embed="rId3" cstate="print"/>
          <a:srcRect/>
          <a:stretch/>
        </p:blipFill>
        <p:spPr>
          <a:xfrm>
            <a:off x="281065" y="95124"/>
            <a:ext cx="307270" cy="301828"/>
          </a:xfrm>
          <a:prstGeom prst="rect">
            <a:avLst/>
          </a:prstGeom>
        </p:spPr>
      </p:pic>
      <p:sp>
        <p:nvSpPr>
          <p:cNvPr id="3" name="Google Shape;87;p13">
            <a:extLst>
              <a:ext uri="{FF2B5EF4-FFF2-40B4-BE49-F238E27FC236}">
                <a16:creationId xmlns:a16="http://schemas.microsoft.com/office/drawing/2014/main" id="{E0274025-B957-C5E4-7678-2C828E7D68D6}"/>
              </a:ext>
            </a:extLst>
          </p:cNvPr>
          <p:cNvSpPr txBox="1">
            <a:spLocks/>
          </p:cNvSpPr>
          <p:nvPr/>
        </p:nvSpPr>
        <p:spPr>
          <a:xfrm>
            <a:off x="588335" y="29209"/>
            <a:ext cx="7688100" cy="54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US" sz="1400">
                <a:solidFill>
                  <a:schemeClr val="accent1">
                    <a:lumMod val="60000"/>
                    <a:lumOff val="40000"/>
                  </a:schemeClr>
                </a:solidFill>
              </a:rPr>
              <a:t>Universitas Muhammadiyah Muara Bungo</a:t>
            </a:r>
          </a:p>
        </p:txBody>
      </p:sp>
      <p:pic>
        <p:nvPicPr>
          <p:cNvPr id="5" name="Picture 4">
            <a:extLst>
              <a:ext uri="{FF2B5EF4-FFF2-40B4-BE49-F238E27FC236}">
                <a16:creationId xmlns:a16="http://schemas.microsoft.com/office/drawing/2014/main" id="{3DA0FB1C-A81C-1633-4E9F-7BD3CC15EDD7}"/>
              </a:ext>
            </a:extLst>
          </p:cNvPr>
          <p:cNvPicPr>
            <a:picLocks noChangeAspect="1"/>
          </p:cNvPicPr>
          <p:nvPr/>
        </p:nvPicPr>
        <p:blipFill>
          <a:blip r:embed="rId4"/>
          <a:stretch>
            <a:fillRect/>
          </a:stretch>
        </p:blipFill>
        <p:spPr>
          <a:xfrm>
            <a:off x="7295389" y="3714100"/>
            <a:ext cx="1962092" cy="1103677"/>
          </a:xfrm>
          <a:prstGeom prst="rect">
            <a:avLst/>
          </a:prstGeom>
        </p:spPr>
      </p:pic>
      <p:pic>
        <p:nvPicPr>
          <p:cNvPr id="11" name="Picture 10">
            <a:extLst>
              <a:ext uri="{FF2B5EF4-FFF2-40B4-BE49-F238E27FC236}">
                <a16:creationId xmlns:a16="http://schemas.microsoft.com/office/drawing/2014/main" id="{A86B7BAB-BEC4-693F-E92E-D7D94A65C490}"/>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Effect>
                      <a14:colorTemperature colorTemp="5300"/>
                    </a14:imgEffect>
                  </a14:imgLayer>
                </a14:imgProps>
              </a:ext>
            </a:extLst>
          </a:blip>
          <a:srcRect t="-1" b="17945"/>
          <a:stretch/>
        </p:blipFill>
        <p:spPr>
          <a:xfrm>
            <a:off x="0" y="-17469"/>
            <a:ext cx="9144000" cy="5143500"/>
          </a:xfrm>
          <a:prstGeom prst="rect">
            <a:avLst/>
          </a:prstGeom>
          <a:ln>
            <a:noFill/>
          </a:ln>
          <a:effectLst>
            <a:outerShdw blurRad="292100" dist="139700" dir="2700000" algn="tl" rotWithShape="0">
              <a:srgbClr val="333333">
                <a:alpha val="65000"/>
              </a:srgbClr>
            </a:outerShdw>
          </a:effectLst>
        </p:spPr>
      </p:pic>
      <p:sp>
        <p:nvSpPr>
          <p:cNvPr id="12" name="Google Shape;86;p13">
            <a:extLst>
              <a:ext uri="{FF2B5EF4-FFF2-40B4-BE49-F238E27FC236}">
                <a16:creationId xmlns:a16="http://schemas.microsoft.com/office/drawing/2014/main" id="{3BB9703A-1B81-2C00-8661-5423ECD103B6}"/>
              </a:ext>
            </a:extLst>
          </p:cNvPr>
          <p:cNvSpPr txBox="1">
            <a:spLocks/>
          </p:cNvSpPr>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en-US">
                <a:solidFill>
                  <a:schemeClr val="bg1"/>
                </a:solidFill>
                <a:latin typeface="Kozuka Gothic Pr6N M" panose="020B0700000000000000" pitchFamily="34" charset="-128"/>
                <a:ea typeface="Kozuka Gothic Pr6N M" panose="020B0700000000000000" pitchFamily="34" charset="-128"/>
              </a:rPr>
              <a:t>Pemrograman Berorientasi Objek (OOP)</a:t>
            </a:r>
          </a:p>
        </p:txBody>
      </p:sp>
      <p:sp>
        <p:nvSpPr>
          <p:cNvPr id="13" name="Google Shape;87;p13">
            <a:extLst>
              <a:ext uri="{FF2B5EF4-FFF2-40B4-BE49-F238E27FC236}">
                <a16:creationId xmlns:a16="http://schemas.microsoft.com/office/drawing/2014/main" id="{F043CC7A-0EDF-59EE-855E-54494B3A2C6B}"/>
              </a:ext>
            </a:extLst>
          </p:cNvPr>
          <p:cNvSpPr txBox="1">
            <a:spLocks/>
          </p:cNvSpPr>
          <p:nvPr/>
        </p:nvSpPr>
        <p:spPr>
          <a:xfrm>
            <a:off x="726273" y="2881315"/>
            <a:ext cx="7688100" cy="54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US">
                <a:solidFill>
                  <a:schemeClr val="bg1"/>
                </a:solidFill>
              </a:rPr>
              <a:t>Ade Agung Kurniawan, S.Kom, M.Kom</a:t>
            </a:r>
          </a:p>
        </p:txBody>
      </p:sp>
      <p:pic>
        <p:nvPicPr>
          <p:cNvPr id="14" name="Picture 13">
            <a:extLst>
              <a:ext uri="{FF2B5EF4-FFF2-40B4-BE49-F238E27FC236}">
                <a16:creationId xmlns:a16="http://schemas.microsoft.com/office/drawing/2014/main" id="{625621AD-3687-9DF3-DEB1-E9DC60275DBC}"/>
              </a:ext>
            </a:extLst>
          </p:cNvPr>
          <p:cNvPicPr>
            <a:picLocks/>
          </p:cNvPicPr>
          <p:nvPr/>
        </p:nvPicPr>
        <p:blipFill>
          <a:blip r:embed="rId3" cstate="print"/>
          <a:srcRect/>
          <a:stretch/>
        </p:blipFill>
        <p:spPr>
          <a:xfrm>
            <a:off x="135453" y="4721986"/>
            <a:ext cx="307270" cy="301828"/>
          </a:xfrm>
          <a:prstGeom prst="rect">
            <a:avLst/>
          </a:prstGeom>
        </p:spPr>
      </p:pic>
      <p:pic>
        <p:nvPicPr>
          <p:cNvPr id="16" name="Picture 15">
            <a:extLst>
              <a:ext uri="{FF2B5EF4-FFF2-40B4-BE49-F238E27FC236}">
                <a16:creationId xmlns:a16="http://schemas.microsoft.com/office/drawing/2014/main" id="{0357683D-9380-EB3E-2C0B-FD41506DAB6F}"/>
              </a:ext>
            </a:extLst>
          </p:cNvPr>
          <p:cNvPicPr>
            <a:picLocks noChangeAspect="1"/>
          </p:cNvPicPr>
          <p:nvPr/>
        </p:nvPicPr>
        <p:blipFill>
          <a:blip r:embed="rId4"/>
          <a:stretch>
            <a:fillRect/>
          </a:stretch>
        </p:blipFill>
        <p:spPr>
          <a:xfrm>
            <a:off x="7738112" y="3846536"/>
            <a:ext cx="1962092" cy="1103677"/>
          </a:xfrm>
          <a:prstGeom prst="rect">
            <a:avLst/>
          </a:prstGeom>
        </p:spPr>
      </p:pic>
      <p:sp>
        <p:nvSpPr>
          <p:cNvPr id="17" name="Google Shape;87;p13">
            <a:extLst>
              <a:ext uri="{FF2B5EF4-FFF2-40B4-BE49-F238E27FC236}">
                <a16:creationId xmlns:a16="http://schemas.microsoft.com/office/drawing/2014/main" id="{EEACB4CC-C484-5363-9F05-F68CBC6ED6AA}"/>
              </a:ext>
            </a:extLst>
          </p:cNvPr>
          <p:cNvSpPr txBox="1">
            <a:spLocks/>
          </p:cNvSpPr>
          <p:nvPr/>
        </p:nvSpPr>
        <p:spPr>
          <a:xfrm>
            <a:off x="442723" y="4687309"/>
            <a:ext cx="7688100" cy="54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US" sz="1200">
                <a:solidFill>
                  <a:schemeClr val="bg1"/>
                </a:solidFill>
              </a:rPr>
              <a:t>Universitas Muhammadiyah Muara Bungo</a:t>
            </a:r>
          </a:p>
        </p:txBody>
      </p:sp>
    </p:spTree>
    <p:extLst>
      <p:ext uri="{BB962C8B-B14F-4D97-AF65-F5344CB8AC3E}">
        <p14:creationId xmlns:p14="http://schemas.microsoft.com/office/powerpoint/2010/main" val="4114583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6"/>
          <p:cNvSpPr txBox="1">
            <a:spLocks noGrp="1"/>
          </p:cNvSpPr>
          <p:nvPr>
            <p:ph type="body" idx="1"/>
          </p:nvPr>
        </p:nvSpPr>
        <p:spPr>
          <a:xfrm>
            <a:off x="621810" y="1274527"/>
            <a:ext cx="7894121" cy="2261100"/>
          </a:xfrm>
          <a:prstGeom prst="rect">
            <a:avLst/>
          </a:prstGeom>
        </p:spPr>
        <p:txBody>
          <a:bodyPr spcFirstLastPara="1" wrap="square" lIns="91425" tIns="91425" rIns="91425" bIns="91425" anchor="t" anchorCtr="0">
            <a:noAutofit/>
          </a:bodyPr>
          <a:lstStyle/>
          <a:p>
            <a:r>
              <a:rPr lang="en-US"/>
              <a:t>Terakhir, Untuk mengonfirmasi apakah semuanya sudah diatur dengan benar, buka cmd dan </a:t>
            </a:r>
            <a:r>
              <a:rPr lang="en-US" b="1"/>
              <a:t>ketik java -version</a:t>
            </a:r>
          </a:p>
        </p:txBody>
      </p:sp>
      <p:pic>
        <p:nvPicPr>
          <p:cNvPr id="3" name="Picture 2">
            <a:extLst>
              <a:ext uri="{FF2B5EF4-FFF2-40B4-BE49-F238E27FC236}">
                <a16:creationId xmlns:a16="http://schemas.microsoft.com/office/drawing/2014/main" id="{484A15A5-D2AA-66F0-5C9E-2C22B7C585BF}"/>
              </a:ext>
            </a:extLst>
          </p:cNvPr>
          <p:cNvPicPr>
            <a:picLocks noChangeAspect="1"/>
          </p:cNvPicPr>
          <p:nvPr/>
        </p:nvPicPr>
        <p:blipFill>
          <a:blip r:embed="rId3"/>
          <a:stretch>
            <a:fillRect/>
          </a:stretch>
        </p:blipFill>
        <p:spPr>
          <a:xfrm>
            <a:off x="844291" y="2120752"/>
            <a:ext cx="6505575" cy="2362200"/>
          </a:xfrm>
          <a:prstGeom prst="rect">
            <a:avLst/>
          </a:prstGeom>
        </p:spPr>
      </p:pic>
    </p:spTree>
    <p:extLst>
      <p:ext uri="{BB962C8B-B14F-4D97-AF65-F5344CB8AC3E}">
        <p14:creationId xmlns:p14="http://schemas.microsoft.com/office/powerpoint/2010/main" val="80252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7800" y="1542189"/>
            <a:ext cx="7688400" cy="1518600"/>
          </a:xfrm>
          <a:prstGeom prst="rect">
            <a:avLst/>
          </a:prstGeom>
        </p:spPr>
        <p:txBody>
          <a:bodyPr spcFirstLastPara="1" wrap="square" lIns="91425" tIns="91425" rIns="91425" bIns="91425" anchor="t" anchorCtr="0">
            <a:noAutofit/>
          </a:bodyPr>
          <a:lstStyle/>
          <a:p>
            <a:r>
              <a:rPr lang="en-US" b="1"/>
              <a:t>Setting up the environment in Java</a:t>
            </a:r>
            <a:br>
              <a:rPr lang="en-US" b="1"/>
            </a:br>
            <a:endParaRPr/>
          </a:p>
        </p:txBody>
      </p:sp>
    </p:spTree>
    <p:extLst>
      <p:ext uri="{BB962C8B-B14F-4D97-AF65-F5344CB8AC3E}">
        <p14:creationId xmlns:p14="http://schemas.microsoft.com/office/powerpoint/2010/main" val="189704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Setting up the environment in Java</a:t>
            </a:r>
            <a:br>
              <a:rPr lang="en-US" b="1"/>
            </a:br>
            <a:endParaRPr/>
          </a:p>
        </p:txBody>
      </p:sp>
      <p:sp>
        <p:nvSpPr>
          <p:cNvPr id="106" name="Google Shape;106;p16"/>
          <p:cNvSpPr txBox="1">
            <a:spLocks noGrp="1"/>
          </p:cNvSpPr>
          <p:nvPr>
            <p:ph type="body" idx="1"/>
          </p:nvPr>
        </p:nvSpPr>
        <p:spPr>
          <a:xfrm>
            <a:off x="658566" y="2075513"/>
            <a:ext cx="7894121" cy="2261100"/>
          </a:xfrm>
          <a:prstGeom prst="rect">
            <a:avLst/>
          </a:prstGeom>
        </p:spPr>
        <p:txBody>
          <a:bodyPr spcFirstLastPara="1" wrap="square" lIns="91425" tIns="91425" rIns="91425" bIns="91425" anchor="t" anchorCtr="0">
            <a:noAutofit/>
          </a:bodyPr>
          <a:lstStyle/>
          <a:p>
            <a:r>
              <a:rPr lang="en-US"/>
              <a:t>JDK (Java Development Kit): JDK ditujukan untuk pengembang perangkat lunak dan mencakup alat pengembangan seperti kompiler Java, Javadoc, Jar, dan debugger.    </a:t>
            </a:r>
          </a:p>
          <a:p>
            <a:r>
              <a:rPr lang="en-US"/>
              <a:t>JRE (Java Runtime Environment): JRE berisi bagian-bagian dari pustaka Java yang diperlukan untuk menjalankan program Java dan ditujukan untuk pengguna akhir. JRE dapat dilihat sebagai bagian dari JDK.    </a:t>
            </a:r>
          </a:p>
          <a:p>
            <a:r>
              <a:rPr lang="en-US"/>
              <a:t>JVM: JVM (Java Virtual Machine) adalah sebuah mesin abstrak. Ini adalah spesifikasi yang menyediakan lingkungan runtime di mana bytecode java dapat dieksekusi. JVM tersedia untuk banyak platform perangkat keras dan perangkat lunak.</a:t>
            </a:r>
          </a:p>
        </p:txBody>
      </p:sp>
    </p:spTree>
    <p:extLst>
      <p:ext uri="{BB962C8B-B14F-4D97-AF65-F5344CB8AC3E}">
        <p14:creationId xmlns:p14="http://schemas.microsoft.com/office/powerpoint/2010/main" val="160346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Kompiler JIT atau Just-In-Time</a:t>
            </a:r>
            <a:endParaRPr/>
          </a:p>
        </p:txBody>
      </p:sp>
      <p:pic>
        <p:nvPicPr>
          <p:cNvPr id="5" name="Picture 4">
            <a:extLst>
              <a:ext uri="{FF2B5EF4-FFF2-40B4-BE49-F238E27FC236}">
                <a16:creationId xmlns:a16="http://schemas.microsoft.com/office/drawing/2014/main" id="{696725B3-0B83-4DAC-A2DB-33A0B9FF781B}"/>
              </a:ext>
            </a:extLst>
          </p:cNvPr>
          <p:cNvPicPr>
            <a:picLocks noChangeAspect="1"/>
          </p:cNvPicPr>
          <p:nvPr/>
        </p:nvPicPr>
        <p:blipFill>
          <a:blip r:embed="rId3"/>
          <a:stretch>
            <a:fillRect/>
          </a:stretch>
        </p:blipFill>
        <p:spPr>
          <a:xfrm>
            <a:off x="729450" y="2082654"/>
            <a:ext cx="5493488" cy="2746744"/>
          </a:xfrm>
          <a:prstGeom prst="rect">
            <a:avLst/>
          </a:prstGeom>
        </p:spPr>
      </p:pic>
    </p:spTree>
    <p:extLst>
      <p:ext uri="{BB962C8B-B14F-4D97-AF65-F5344CB8AC3E}">
        <p14:creationId xmlns:p14="http://schemas.microsoft.com/office/powerpoint/2010/main" val="2619570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7800" y="1542189"/>
            <a:ext cx="7688400" cy="1518600"/>
          </a:xfrm>
          <a:prstGeom prst="rect">
            <a:avLst/>
          </a:prstGeom>
        </p:spPr>
        <p:txBody>
          <a:bodyPr spcFirstLastPara="1" wrap="square" lIns="91425" tIns="91425" rIns="91425" bIns="91425" anchor="t" anchorCtr="0">
            <a:noAutofit/>
          </a:bodyPr>
          <a:lstStyle/>
          <a:p>
            <a:r>
              <a:rPr lang="en-ID"/>
              <a:t> Karakteristik Pemrograman Java</a:t>
            </a:r>
            <a:endParaRPr/>
          </a:p>
        </p:txBody>
      </p:sp>
    </p:spTree>
    <p:extLst>
      <p:ext uri="{BB962C8B-B14F-4D97-AF65-F5344CB8AC3E}">
        <p14:creationId xmlns:p14="http://schemas.microsoft.com/office/powerpoint/2010/main" val="348900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Java Berorientasi Objek</a:t>
            </a:r>
            <a:endParaRPr/>
          </a:p>
        </p:txBody>
      </p:sp>
      <p:sp>
        <p:nvSpPr>
          <p:cNvPr id="106" name="Google Shape;106;p16"/>
          <p:cNvSpPr txBox="1">
            <a:spLocks noGrp="1"/>
          </p:cNvSpPr>
          <p:nvPr>
            <p:ph type="body" idx="1"/>
          </p:nvPr>
        </p:nvSpPr>
        <p:spPr>
          <a:xfrm>
            <a:off x="658566" y="2075513"/>
            <a:ext cx="7894121" cy="2261100"/>
          </a:xfrm>
          <a:prstGeom prst="rect">
            <a:avLst/>
          </a:prstGeom>
        </p:spPr>
        <p:txBody>
          <a:bodyPr spcFirstLastPara="1" wrap="square" lIns="91425" tIns="91425" rIns="91425" bIns="91425" anchor="t" anchorCtr="0">
            <a:noAutofit/>
          </a:bodyPr>
          <a:lstStyle/>
          <a:p>
            <a:r>
              <a:rPr lang="en-US"/>
              <a:t>Penulisan program harus dibuat dalam bentuk objek-objek,kemudian memodelkan sifat masing- masing objek dalam program. Java menentukan dan mengatur interaksi antar objek</a:t>
            </a:r>
          </a:p>
        </p:txBody>
      </p:sp>
    </p:spTree>
    <p:extLst>
      <p:ext uri="{BB962C8B-B14F-4D97-AF65-F5344CB8AC3E}">
        <p14:creationId xmlns:p14="http://schemas.microsoft.com/office/powerpoint/2010/main" val="86547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Java Bersifat Terdistribusi</a:t>
            </a:r>
            <a:endParaRPr/>
          </a:p>
        </p:txBody>
      </p:sp>
      <p:sp>
        <p:nvSpPr>
          <p:cNvPr id="106" name="Google Shape;106;p16"/>
          <p:cNvSpPr txBox="1">
            <a:spLocks noGrp="1"/>
          </p:cNvSpPr>
          <p:nvPr>
            <p:ph type="body" idx="1"/>
          </p:nvPr>
        </p:nvSpPr>
        <p:spPr>
          <a:xfrm>
            <a:off x="658566" y="2075513"/>
            <a:ext cx="7894121" cy="2261100"/>
          </a:xfrm>
          <a:prstGeom prst="rect">
            <a:avLst/>
          </a:prstGeom>
        </p:spPr>
        <p:txBody>
          <a:bodyPr spcFirstLastPara="1" wrap="square" lIns="91425" tIns="91425" rIns="91425" bIns="91425" anchor="t" anchorCtr="0">
            <a:noAutofit/>
          </a:bodyPr>
          <a:lstStyle/>
          <a:p>
            <a:r>
              <a:rPr lang="en-US"/>
              <a:t>Java dapat digunakan untuk menyebarkan /mendistribusikan data atau informasi dalam workstation client,email server,daabase server, dan webserver(dalam jaringan komputer lokal dan internet).</a:t>
            </a:r>
          </a:p>
        </p:txBody>
      </p:sp>
    </p:spTree>
    <p:extLst>
      <p:ext uri="{BB962C8B-B14F-4D97-AF65-F5344CB8AC3E}">
        <p14:creationId xmlns:p14="http://schemas.microsoft.com/office/powerpoint/2010/main" val="155595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Java Bersifat Multiplatform</a:t>
            </a:r>
            <a:endParaRPr/>
          </a:p>
        </p:txBody>
      </p:sp>
      <p:sp>
        <p:nvSpPr>
          <p:cNvPr id="106" name="Google Shape;106;p16"/>
          <p:cNvSpPr txBox="1">
            <a:spLocks noGrp="1"/>
          </p:cNvSpPr>
          <p:nvPr>
            <p:ph type="body" idx="1"/>
          </p:nvPr>
        </p:nvSpPr>
        <p:spPr>
          <a:xfrm>
            <a:off x="658566" y="2075513"/>
            <a:ext cx="7894121" cy="2261100"/>
          </a:xfrm>
          <a:prstGeom prst="rect">
            <a:avLst/>
          </a:prstGeom>
        </p:spPr>
        <p:txBody>
          <a:bodyPr spcFirstLastPara="1" wrap="square" lIns="91425" tIns="91425" rIns="91425" bIns="91425" anchor="t" anchorCtr="0">
            <a:noAutofit/>
          </a:bodyPr>
          <a:lstStyle/>
          <a:p>
            <a:r>
              <a:rPr lang="sv-SE"/>
              <a:t>Java menggunakan prinsip WORA (Write Once and Run Anywhere). Sekali menuliskan program maka hasil programmnya dapat dijalankan pada sistem operasi mana saja</a:t>
            </a:r>
            <a:endParaRPr lang="en-US"/>
          </a:p>
        </p:txBody>
      </p:sp>
    </p:spTree>
    <p:extLst>
      <p:ext uri="{BB962C8B-B14F-4D97-AF65-F5344CB8AC3E}">
        <p14:creationId xmlns:p14="http://schemas.microsoft.com/office/powerpoint/2010/main" val="298811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Java Bersifat Multithreads</a:t>
            </a:r>
            <a:endParaRPr/>
          </a:p>
        </p:txBody>
      </p:sp>
      <p:sp>
        <p:nvSpPr>
          <p:cNvPr id="106" name="Google Shape;106;p16"/>
          <p:cNvSpPr txBox="1">
            <a:spLocks noGrp="1"/>
          </p:cNvSpPr>
          <p:nvPr>
            <p:ph type="body" idx="1"/>
          </p:nvPr>
        </p:nvSpPr>
        <p:spPr>
          <a:xfrm>
            <a:off x="658566" y="2075513"/>
            <a:ext cx="7894121" cy="2261100"/>
          </a:xfrm>
          <a:prstGeom prst="rect">
            <a:avLst/>
          </a:prstGeom>
        </p:spPr>
        <p:txBody>
          <a:bodyPr spcFirstLastPara="1" wrap="square" lIns="91425" tIns="91425" rIns="91425" bIns="91425" anchor="t" anchorCtr="0">
            <a:noAutofit/>
          </a:bodyPr>
          <a:lstStyle/>
          <a:p>
            <a:r>
              <a:rPr lang="en-US"/>
              <a:t>Adalah banyaknya pekerjaan yang dikerjakan dalam satuan waktu yang hampir bersamaan. </a:t>
            </a:r>
          </a:p>
          <a:p>
            <a:r>
              <a:rPr lang="en-US"/>
              <a:t>Sebagai contoh, suatu web server mempunyai ratusan client server—beberapa client yang mengakses web server secara bersamaan. </a:t>
            </a:r>
          </a:p>
          <a:p>
            <a:r>
              <a:rPr lang="en-US"/>
              <a:t>Jika web server tersebut hanya mempunyai satu thread, berartui client yang lain harus menunggu. Oleh karena itu di butuhkan multithread untuk dapat melayani client server.</a:t>
            </a:r>
          </a:p>
        </p:txBody>
      </p:sp>
    </p:spTree>
    <p:extLst>
      <p:ext uri="{BB962C8B-B14F-4D97-AF65-F5344CB8AC3E}">
        <p14:creationId xmlns:p14="http://schemas.microsoft.com/office/powerpoint/2010/main" val="1647126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7800" y="1542189"/>
            <a:ext cx="7688400" cy="1518600"/>
          </a:xfrm>
          <a:prstGeom prst="rect">
            <a:avLst/>
          </a:prstGeom>
        </p:spPr>
        <p:txBody>
          <a:bodyPr spcFirstLastPara="1" wrap="square" lIns="91425" tIns="91425" rIns="91425" bIns="91425" anchor="t" anchorCtr="0">
            <a:noAutofit/>
          </a:bodyPr>
          <a:lstStyle/>
          <a:p>
            <a:r>
              <a:rPr lang="en-US"/>
              <a:t>Pemrograman Berorientasi Objek (OOP)</a:t>
            </a:r>
            <a:endParaRPr/>
          </a:p>
        </p:txBody>
      </p:sp>
    </p:spTree>
    <p:extLst>
      <p:ext uri="{BB962C8B-B14F-4D97-AF65-F5344CB8AC3E}">
        <p14:creationId xmlns:p14="http://schemas.microsoft.com/office/powerpoint/2010/main" val="1322798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Tentang JAVA</a:t>
            </a:r>
            <a:endParaRPr/>
          </a:p>
        </p:txBody>
      </p:sp>
      <p:sp>
        <p:nvSpPr>
          <p:cNvPr id="106" name="Google Shape;106;p16"/>
          <p:cNvSpPr txBox="1">
            <a:spLocks noGrp="1"/>
          </p:cNvSpPr>
          <p:nvPr>
            <p:ph type="body" idx="1"/>
          </p:nvPr>
        </p:nvSpPr>
        <p:spPr>
          <a:xfrm>
            <a:off x="658566" y="2075513"/>
            <a:ext cx="7894121" cy="2261100"/>
          </a:xfrm>
          <a:prstGeom prst="rect">
            <a:avLst/>
          </a:prstGeom>
        </p:spPr>
        <p:txBody>
          <a:bodyPr spcFirstLastPara="1" wrap="square" lIns="91425" tIns="91425" rIns="91425" bIns="91425" anchor="t" anchorCtr="0">
            <a:noAutofit/>
          </a:bodyPr>
          <a:lstStyle/>
          <a:p>
            <a:r>
              <a:rPr lang="en-US"/>
              <a:t>Java adalah bahasa pemrograman berorientasi objek berbasis kelas yang dirancang untuk memiliki ketergantungan implementasi sesedikit mungkin</a:t>
            </a:r>
          </a:p>
          <a:p>
            <a:r>
              <a:rPr lang="en-US"/>
              <a:t>(WORA), yang berarti bahwa kode Java yang dikompilasi dapat berjalan di semua platform yang mendukung Java tanpa perlu dikompilasi ulang. </a:t>
            </a:r>
          </a:p>
          <a:p>
            <a:r>
              <a:rPr lang="en-US"/>
              <a:t>Java pertama kali dirilis pada tahun 1995 dan banyak digunakan untuk mengembangkan aplikasi untuk desktop, web, dan perangkat mobile. </a:t>
            </a:r>
          </a:p>
          <a:p>
            <a:r>
              <a:rPr lang="en-US"/>
              <a:t>Java dikenal dengan kesederhanaan, ketangguhan, dan fitur keamanannya, menjadikannya pilihan populer untuk aplikasi tingkat perusahaan.</a:t>
            </a:r>
          </a:p>
        </p:txBody>
      </p:sp>
      <p:pic>
        <p:nvPicPr>
          <p:cNvPr id="2" name="Picture 1">
            <a:extLst>
              <a:ext uri="{FF2B5EF4-FFF2-40B4-BE49-F238E27FC236}">
                <a16:creationId xmlns:a16="http://schemas.microsoft.com/office/drawing/2014/main" id="{39C8E7FD-A265-D65E-A70F-EF868E1A0444}"/>
              </a:ext>
            </a:extLst>
          </p:cNvPr>
          <p:cNvPicPr>
            <a:picLocks noChangeAspect="1"/>
          </p:cNvPicPr>
          <p:nvPr/>
        </p:nvPicPr>
        <p:blipFill>
          <a:blip r:embed="rId3"/>
          <a:stretch>
            <a:fillRect/>
          </a:stretch>
        </p:blipFill>
        <p:spPr>
          <a:xfrm>
            <a:off x="7295389" y="3714100"/>
            <a:ext cx="1962092" cy="1103677"/>
          </a:xfrm>
          <a:prstGeom prst="rect">
            <a:avLst/>
          </a:prstGeom>
        </p:spPr>
      </p:pic>
    </p:spTree>
    <p:extLst>
      <p:ext uri="{BB962C8B-B14F-4D97-AF65-F5344CB8AC3E}">
        <p14:creationId xmlns:p14="http://schemas.microsoft.com/office/powerpoint/2010/main" val="3737697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Apa itu OOP?</a:t>
            </a:r>
            <a:endParaRPr/>
          </a:p>
        </p:txBody>
      </p:sp>
      <p:sp>
        <p:nvSpPr>
          <p:cNvPr id="106" name="Google Shape;106;p16"/>
          <p:cNvSpPr txBox="1">
            <a:spLocks noGrp="1"/>
          </p:cNvSpPr>
          <p:nvPr>
            <p:ph type="body" idx="1"/>
          </p:nvPr>
        </p:nvSpPr>
        <p:spPr>
          <a:xfrm>
            <a:off x="658566" y="2075513"/>
            <a:ext cx="7894121" cy="2261100"/>
          </a:xfrm>
          <a:prstGeom prst="rect">
            <a:avLst/>
          </a:prstGeom>
        </p:spPr>
        <p:txBody>
          <a:bodyPr spcFirstLastPara="1" wrap="square" lIns="91425" tIns="91425" rIns="91425" bIns="91425" anchor="t" anchorCtr="0">
            <a:noAutofit/>
          </a:bodyPr>
          <a:lstStyle/>
          <a:p>
            <a:r>
              <a:rPr lang="en-US"/>
              <a:t>OP (Object Oriented Programming) atau dalam bahasa indonesia dikenal dengan pemrograman berorientasikan objek (PBO) merupakan sebuah paradigma atau teknik pemrograman yang berorientesikan Objek.</a:t>
            </a:r>
          </a:p>
        </p:txBody>
      </p:sp>
    </p:spTree>
    <p:extLst>
      <p:ext uri="{BB962C8B-B14F-4D97-AF65-F5344CB8AC3E}">
        <p14:creationId xmlns:p14="http://schemas.microsoft.com/office/powerpoint/2010/main" val="61129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Sample</a:t>
            </a:r>
            <a:endParaRPr/>
          </a:p>
        </p:txBody>
      </p:sp>
      <p:sp>
        <p:nvSpPr>
          <p:cNvPr id="106" name="Google Shape;106;p16"/>
          <p:cNvSpPr txBox="1">
            <a:spLocks noGrp="1"/>
          </p:cNvSpPr>
          <p:nvPr>
            <p:ph type="body" idx="1"/>
          </p:nvPr>
        </p:nvSpPr>
        <p:spPr>
          <a:xfrm>
            <a:off x="658566" y="2075513"/>
            <a:ext cx="4280998" cy="2261100"/>
          </a:xfrm>
          <a:prstGeom prst="rect">
            <a:avLst/>
          </a:prstGeom>
        </p:spPr>
        <p:txBody>
          <a:bodyPr spcFirstLastPara="1" wrap="square" lIns="91425" tIns="91425" rIns="91425" bIns="91425" anchor="t" anchorCtr="0">
            <a:noAutofit/>
          </a:bodyPr>
          <a:lstStyle/>
          <a:p>
            <a:r>
              <a:rPr lang="en-ID" b="0" i="0">
                <a:effectLst/>
              </a:rPr>
              <a:t>Seperti yang terlihat di samping, POP menganggap keseluruhan sistem sebagai satu kesatuan dengan prosedur yang dilakukan adalah </a:t>
            </a:r>
            <a:r>
              <a:rPr lang="en-ID" b="0" i="1">
                <a:effectLst/>
              </a:rPr>
              <a:t>withdraw</a:t>
            </a:r>
            <a:r>
              <a:rPr lang="en-ID" b="0" i="0">
                <a:effectLst/>
              </a:rPr>
              <a:t>, </a:t>
            </a:r>
            <a:r>
              <a:rPr lang="en-ID" b="0" i="1">
                <a:effectLst/>
              </a:rPr>
              <a:t>deposit</a:t>
            </a:r>
            <a:r>
              <a:rPr lang="en-ID" b="0" i="0">
                <a:effectLst/>
              </a:rPr>
              <a:t>, dan </a:t>
            </a:r>
            <a:r>
              <a:rPr lang="en-ID" b="0" i="1">
                <a:effectLst/>
              </a:rPr>
              <a:t>transfer</a:t>
            </a:r>
            <a:r>
              <a:rPr lang="en-ID" b="0" i="0">
                <a:effectLst/>
              </a:rPr>
              <a:t>. </a:t>
            </a:r>
          </a:p>
          <a:p>
            <a:r>
              <a:rPr lang="en-ID" b="0" i="0">
                <a:effectLst/>
              </a:rPr>
              <a:t>Sementara, OOP menganggap sistem sebagai </a:t>
            </a:r>
            <a:r>
              <a:rPr lang="en-ID" b="1" i="0">
                <a:effectLst/>
              </a:rPr>
              <a:t>objek-objek </a:t>
            </a:r>
            <a:r>
              <a:rPr lang="en-ID" b="0" i="0">
                <a:effectLst/>
              </a:rPr>
              <a:t>yang saling berhubungan satu sama lain, yaitu </a:t>
            </a:r>
            <a:r>
              <a:rPr lang="en-ID" b="0" i="1">
                <a:effectLst/>
              </a:rPr>
              <a:t>customer, money, </a:t>
            </a:r>
            <a:r>
              <a:rPr lang="en-ID" b="0" i="0">
                <a:effectLst/>
              </a:rPr>
              <a:t>dan </a:t>
            </a:r>
            <a:r>
              <a:rPr lang="en-ID" b="0" i="1">
                <a:effectLst/>
              </a:rPr>
              <a:t>account.</a:t>
            </a:r>
            <a:endParaRPr lang="en-ID">
              <a:effectLst/>
            </a:endParaRPr>
          </a:p>
          <a:p>
            <a:endParaRPr lang="en-US"/>
          </a:p>
        </p:txBody>
      </p:sp>
      <p:pic>
        <p:nvPicPr>
          <p:cNvPr id="7" name="Picture 6">
            <a:extLst>
              <a:ext uri="{FF2B5EF4-FFF2-40B4-BE49-F238E27FC236}">
                <a16:creationId xmlns:a16="http://schemas.microsoft.com/office/drawing/2014/main" id="{0ED3B106-3896-6294-6C93-B8E4F32D5821}"/>
              </a:ext>
            </a:extLst>
          </p:cNvPr>
          <p:cNvPicPr>
            <a:picLocks noChangeAspect="1"/>
          </p:cNvPicPr>
          <p:nvPr/>
        </p:nvPicPr>
        <p:blipFill>
          <a:blip r:embed="rId3"/>
          <a:stretch>
            <a:fillRect/>
          </a:stretch>
        </p:blipFill>
        <p:spPr>
          <a:xfrm>
            <a:off x="4798828" y="1688948"/>
            <a:ext cx="4280998" cy="2411727"/>
          </a:xfrm>
          <a:prstGeom prst="rect">
            <a:avLst/>
          </a:prstGeom>
        </p:spPr>
      </p:pic>
    </p:spTree>
    <p:extLst>
      <p:ext uri="{BB962C8B-B14F-4D97-AF65-F5344CB8AC3E}">
        <p14:creationId xmlns:p14="http://schemas.microsoft.com/office/powerpoint/2010/main" val="1027136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Lainnya</a:t>
            </a:r>
            <a:endParaRPr/>
          </a:p>
        </p:txBody>
      </p:sp>
      <p:sp>
        <p:nvSpPr>
          <p:cNvPr id="106" name="Google Shape;106;p16"/>
          <p:cNvSpPr txBox="1">
            <a:spLocks noGrp="1"/>
          </p:cNvSpPr>
          <p:nvPr>
            <p:ph type="body" idx="1"/>
          </p:nvPr>
        </p:nvSpPr>
        <p:spPr>
          <a:xfrm>
            <a:off x="658565" y="2075513"/>
            <a:ext cx="8109751" cy="2261100"/>
          </a:xfrm>
          <a:prstGeom prst="rect">
            <a:avLst/>
          </a:prstGeom>
        </p:spPr>
        <p:txBody>
          <a:bodyPr spcFirstLastPara="1" wrap="square" lIns="91425" tIns="91425" rIns="91425" bIns="91425" anchor="t" anchorCtr="0">
            <a:noAutofit/>
          </a:bodyPr>
          <a:lstStyle/>
          <a:p>
            <a:r>
              <a:rPr lang="en-US"/>
              <a:t>Dalam OOP, setiap objek didefinisikan sebagai suatu entitas yang memiliki data dan method</a:t>
            </a:r>
            <a:endParaRPr lang="en-ID"/>
          </a:p>
          <a:p>
            <a:r>
              <a:rPr lang="en-US"/>
              <a:t>Data disebut juga sifat / variabel / konstanta sedangkan method adalah perilaku / kemampuan melakukan sesuatu / fungsi</a:t>
            </a:r>
          </a:p>
          <a:p>
            <a:pPr marL="146050" indent="0">
              <a:buNone/>
            </a:pPr>
            <a:endParaRPr lang="en-US"/>
          </a:p>
          <a:p>
            <a:r>
              <a:rPr lang="en-US" b="1">
                <a:solidFill>
                  <a:srgbClr val="FF0000"/>
                </a:solidFill>
              </a:rPr>
              <a:t>Contoh: </a:t>
            </a:r>
            <a:r>
              <a:rPr lang="en-US"/>
              <a:t>manusia adalah suatu objek yang memiliki data berupa nama, jenis kelamin, tinggi badan, berat badan, dsb), dan juga method berupa cara bicara, cara berjalan, cara marah, dsb</a:t>
            </a:r>
          </a:p>
        </p:txBody>
      </p:sp>
    </p:spTree>
    <p:extLst>
      <p:ext uri="{BB962C8B-B14F-4D97-AF65-F5344CB8AC3E}">
        <p14:creationId xmlns:p14="http://schemas.microsoft.com/office/powerpoint/2010/main" val="888525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Contoh</a:t>
            </a:r>
            <a:endParaRPr/>
          </a:p>
        </p:txBody>
      </p:sp>
      <p:pic>
        <p:nvPicPr>
          <p:cNvPr id="7" name="Picture 6">
            <a:extLst>
              <a:ext uri="{FF2B5EF4-FFF2-40B4-BE49-F238E27FC236}">
                <a16:creationId xmlns:a16="http://schemas.microsoft.com/office/drawing/2014/main" id="{CB7165FA-4623-9EF4-6E33-6812C110A5A6}"/>
              </a:ext>
            </a:extLst>
          </p:cNvPr>
          <p:cNvPicPr>
            <a:picLocks noChangeAspect="1"/>
          </p:cNvPicPr>
          <p:nvPr/>
        </p:nvPicPr>
        <p:blipFill>
          <a:blip r:embed="rId3"/>
          <a:stretch>
            <a:fillRect/>
          </a:stretch>
        </p:blipFill>
        <p:spPr>
          <a:xfrm>
            <a:off x="2243304" y="706533"/>
            <a:ext cx="6352507" cy="4248239"/>
          </a:xfrm>
          <a:prstGeom prst="rect">
            <a:avLst/>
          </a:prstGeom>
        </p:spPr>
      </p:pic>
    </p:spTree>
    <p:extLst>
      <p:ext uri="{BB962C8B-B14F-4D97-AF65-F5344CB8AC3E}">
        <p14:creationId xmlns:p14="http://schemas.microsoft.com/office/powerpoint/2010/main" val="11554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Konsep Lainnya</a:t>
            </a:r>
            <a:endParaRPr/>
          </a:p>
        </p:txBody>
      </p:sp>
      <p:sp>
        <p:nvSpPr>
          <p:cNvPr id="106" name="Google Shape;106;p16"/>
          <p:cNvSpPr txBox="1">
            <a:spLocks noGrp="1"/>
          </p:cNvSpPr>
          <p:nvPr>
            <p:ph type="body" idx="1"/>
          </p:nvPr>
        </p:nvSpPr>
        <p:spPr>
          <a:xfrm>
            <a:off x="658565" y="2075513"/>
            <a:ext cx="8109751" cy="2261100"/>
          </a:xfrm>
          <a:prstGeom prst="rect">
            <a:avLst/>
          </a:prstGeom>
        </p:spPr>
        <p:txBody>
          <a:bodyPr spcFirstLastPara="1" wrap="square" lIns="91425" tIns="91425" rIns="91425" bIns="91425" anchor="t" anchorCtr="0">
            <a:noAutofit/>
          </a:bodyPr>
          <a:lstStyle/>
          <a:p>
            <a:r>
              <a:rPr lang="en-US"/>
              <a:t>Kelas adalah bentuk abstrak dari suatu objek</a:t>
            </a:r>
          </a:p>
          <a:p>
            <a:r>
              <a:rPr lang="en-US"/>
              <a:t>Wujud nyata dari suatu kelas adalah disebut </a:t>
            </a:r>
            <a:r>
              <a:rPr lang="en-US" b="1"/>
              <a:t>instance.</a:t>
            </a:r>
          </a:p>
          <a:p>
            <a:r>
              <a:rPr lang="fr-FR">
                <a:solidFill>
                  <a:srgbClr val="FF0000"/>
                </a:solidFill>
              </a:rPr>
              <a:t>Contoh lain: </a:t>
            </a:r>
            <a:r>
              <a:rPr lang="fr-FR"/>
              <a:t>apabila terdapat kelas Kucing, maka contoh instancenya (objek) adalah : </a:t>
            </a:r>
          </a:p>
          <a:p>
            <a:pPr marL="146050" indent="0">
              <a:buNone/>
            </a:pPr>
            <a:r>
              <a:rPr lang="fr-FR"/>
              <a:t>        Si Meong, Si Manis, Si PusPus, dsb</a:t>
            </a:r>
            <a:endParaRPr lang="en-US"/>
          </a:p>
        </p:txBody>
      </p:sp>
    </p:spTree>
    <p:extLst>
      <p:ext uri="{BB962C8B-B14F-4D97-AF65-F5344CB8AC3E}">
        <p14:creationId xmlns:p14="http://schemas.microsoft.com/office/powerpoint/2010/main" val="3030268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7800" y="1542189"/>
            <a:ext cx="7688400" cy="1518600"/>
          </a:xfrm>
          <a:prstGeom prst="rect">
            <a:avLst/>
          </a:prstGeom>
        </p:spPr>
        <p:txBody>
          <a:bodyPr spcFirstLastPara="1" wrap="square" lIns="91425" tIns="91425" rIns="91425" bIns="91425" anchor="t" anchorCtr="0">
            <a:noAutofit/>
          </a:bodyPr>
          <a:lstStyle/>
          <a:p>
            <a:r>
              <a:rPr lang="en-US"/>
              <a:t>Ciri-Ciri (OOP)</a:t>
            </a:r>
            <a:endParaRPr/>
          </a:p>
        </p:txBody>
      </p:sp>
    </p:spTree>
    <p:extLst>
      <p:ext uri="{BB962C8B-B14F-4D97-AF65-F5344CB8AC3E}">
        <p14:creationId xmlns:p14="http://schemas.microsoft.com/office/powerpoint/2010/main" val="434581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Ciri-Ciri OOP</a:t>
            </a:r>
            <a:endParaRPr/>
          </a:p>
        </p:txBody>
      </p:sp>
      <p:sp>
        <p:nvSpPr>
          <p:cNvPr id="106" name="Google Shape;106;p16"/>
          <p:cNvSpPr txBox="1">
            <a:spLocks noGrp="1"/>
          </p:cNvSpPr>
          <p:nvPr>
            <p:ph type="body" idx="1"/>
          </p:nvPr>
        </p:nvSpPr>
        <p:spPr>
          <a:xfrm>
            <a:off x="658565" y="2075513"/>
            <a:ext cx="8109751" cy="2261100"/>
          </a:xfrm>
          <a:prstGeom prst="rect">
            <a:avLst/>
          </a:prstGeom>
        </p:spPr>
        <p:txBody>
          <a:bodyPr spcFirstLastPara="1" wrap="square" lIns="91425" tIns="91425" rIns="91425" bIns="91425" anchor="t" anchorCtr="0">
            <a:noAutofit/>
          </a:bodyPr>
          <a:lstStyle/>
          <a:p>
            <a:r>
              <a:rPr lang="en-US"/>
              <a:t>Pembungkusan (Encapsulation) : Membungkus semua kode dan data yang berkaitan ke dalam satu entitas tunggal (objek). Pembungkusan menggunakan acces modifier seperti </a:t>
            </a:r>
            <a:r>
              <a:rPr lang="en-US" i="1"/>
              <a:t>private, protected, public</a:t>
            </a:r>
          </a:p>
          <a:p>
            <a:pPr marL="146050" indent="0">
              <a:buNone/>
            </a:pPr>
            <a:endParaRPr lang="en-US" i="1"/>
          </a:p>
          <a:p>
            <a:r>
              <a:rPr lang="en-US"/>
              <a:t>Pewarisan (Inheritance) :Suatu kelas dapat diturunkan menjadi kelas- kelas baru lainnya (subclass) yang mewarisi beberapa sifat atau perilaku kelas induknya (superclass)</a:t>
            </a:r>
          </a:p>
          <a:p>
            <a:endParaRPr lang="en-US"/>
          </a:p>
          <a:p>
            <a:r>
              <a:rPr lang="en-US"/>
              <a:t>Polimorfisme (Polymorfism) : Kemampuan suatu objek untuk mengungkap banyak hal melalui cara yang sama</a:t>
            </a:r>
          </a:p>
        </p:txBody>
      </p:sp>
    </p:spTree>
    <p:extLst>
      <p:ext uri="{BB962C8B-B14F-4D97-AF65-F5344CB8AC3E}">
        <p14:creationId xmlns:p14="http://schemas.microsoft.com/office/powerpoint/2010/main" val="226972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Ciri-Ciri OOP</a:t>
            </a:r>
            <a:endParaRPr/>
          </a:p>
        </p:txBody>
      </p:sp>
      <p:sp>
        <p:nvSpPr>
          <p:cNvPr id="106" name="Google Shape;106;p16"/>
          <p:cNvSpPr txBox="1">
            <a:spLocks noGrp="1"/>
          </p:cNvSpPr>
          <p:nvPr>
            <p:ph type="body" idx="1"/>
          </p:nvPr>
        </p:nvSpPr>
        <p:spPr>
          <a:xfrm>
            <a:off x="658565" y="2075513"/>
            <a:ext cx="8109751" cy="2261100"/>
          </a:xfrm>
          <a:prstGeom prst="rect">
            <a:avLst/>
          </a:prstGeom>
        </p:spPr>
        <p:txBody>
          <a:bodyPr spcFirstLastPara="1" wrap="square" lIns="91425" tIns="91425" rIns="91425" bIns="91425" anchor="t" anchorCtr="0">
            <a:noAutofit/>
          </a:bodyPr>
          <a:lstStyle/>
          <a:p>
            <a:r>
              <a:rPr lang="en-US"/>
              <a:t>Abstraksi (Abstraction): </a:t>
            </a:r>
            <a:r>
              <a:rPr lang="en-ID"/>
              <a:t>Abstraksi melibatkan penyederhanaan kompleksitas dengan menyembunyikan detail yang tidak diperlukan dan hanya menampilkan informasi yang relevan.</a:t>
            </a:r>
          </a:p>
          <a:p>
            <a:r>
              <a:rPr lang="en-ID"/>
              <a:t>Kelas &amp; Objek : </a:t>
            </a:r>
            <a:r>
              <a:rPr lang="sv-SE"/>
              <a:t>Deklarasi dan penggunaan kelas dengan membuat objek dari kelas tersebut.</a:t>
            </a:r>
          </a:p>
          <a:p>
            <a:endParaRPr lang="en-US"/>
          </a:p>
        </p:txBody>
      </p:sp>
    </p:spTree>
    <p:extLst>
      <p:ext uri="{BB962C8B-B14F-4D97-AF65-F5344CB8AC3E}">
        <p14:creationId xmlns:p14="http://schemas.microsoft.com/office/powerpoint/2010/main" val="3436323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Ciri-Ciri OOP</a:t>
            </a:r>
            <a:endParaRPr/>
          </a:p>
        </p:txBody>
      </p:sp>
      <p:sp>
        <p:nvSpPr>
          <p:cNvPr id="106" name="Google Shape;106;p16"/>
          <p:cNvSpPr txBox="1">
            <a:spLocks noGrp="1"/>
          </p:cNvSpPr>
          <p:nvPr>
            <p:ph type="body" idx="1"/>
          </p:nvPr>
        </p:nvSpPr>
        <p:spPr>
          <a:xfrm>
            <a:off x="658565" y="2075513"/>
            <a:ext cx="8109751" cy="2261100"/>
          </a:xfrm>
          <a:prstGeom prst="rect">
            <a:avLst/>
          </a:prstGeom>
        </p:spPr>
        <p:txBody>
          <a:bodyPr spcFirstLastPara="1" wrap="square" lIns="91425" tIns="91425" rIns="91425" bIns="91425" anchor="t" anchorCtr="0">
            <a:noAutofit/>
          </a:bodyPr>
          <a:lstStyle/>
          <a:p>
            <a:r>
              <a:rPr lang="en-US"/>
              <a:t>Abstraksi (Abstraction): </a:t>
            </a:r>
            <a:r>
              <a:rPr lang="en-ID"/>
              <a:t>Abstraksi melibatkan penyederhanaan kompleksitas dengan menyembunyikan detail yang tidak diperlukan dan hanya menampilkan informasi yang relevan.</a:t>
            </a:r>
          </a:p>
          <a:p>
            <a:r>
              <a:rPr lang="en-ID"/>
              <a:t>Kelas &amp; Objek : </a:t>
            </a:r>
            <a:r>
              <a:rPr lang="sv-SE"/>
              <a:t>Deklarasi dan penggunaan kelas dengan membuat objek dari kelas tersebut.</a:t>
            </a:r>
          </a:p>
          <a:p>
            <a:endParaRPr lang="en-US"/>
          </a:p>
        </p:txBody>
      </p:sp>
      <p:pic>
        <p:nvPicPr>
          <p:cNvPr id="3" name="Picture 2">
            <a:extLst>
              <a:ext uri="{FF2B5EF4-FFF2-40B4-BE49-F238E27FC236}">
                <a16:creationId xmlns:a16="http://schemas.microsoft.com/office/drawing/2014/main" id="{BAAB5DA2-D8C2-9BDE-6E4A-C5C127F50326}"/>
              </a:ext>
            </a:extLst>
          </p:cNvPr>
          <p:cNvPicPr>
            <a:picLocks noChangeAspect="1"/>
          </p:cNvPicPr>
          <p:nvPr/>
        </p:nvPicPr>
        <p:blipFill>
          <a:blip r:embed="rId3"/>
          <a:stretch>
            <a:fillRect/>
          </a:stretch>
        </p:blipFill>
        <p:spPr>
          <a:xfrm>
            <a:off x="289152" y="2982997"/>
            <a:ext cx="5324839" cy="2067380"/>
          </a:xfrm>
          <a:prstGeom prst="rect">
            <a:avLst/>
          </a:prstGeom>
        </p:spPr>
      </p:pic>
    </p:spTree>
    <p:extLst>
      <p:ext uri="{BB962C8B-B14F-4D97-AF65-F5344CB8AC3E}">
        <p14:creationId xmlns:p14="http://schemas.microsoft.com/office/powerpoint/2010/main" val="1876286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7800" y="1542189"/>
            <a:ext cx="7688400" cy="1518600"/>
          </a:xfrm>
          <a:prstGeom prst="rect">
            <a:avLst/>
          </a:prstGeom>
        </p:spPr>
        <p:txBody>
          <a:bodyPr spcFirstLastPara="1" wrap="square" lIns="91425" tIns="91425" rIns="91425" bIns="91425" anchor="t" anchorCtr="0">
            <a:noAutofit/>
          </a:bodyPr>
          <a:lstStyle/>
          <a:p>
            <a:r>
              <a:rPr lang="en-US"/>
              <a:t>Perbedaan OOP &amp; Prosedural</a:t>
            </a:r>
            <a:endParaRPr/>
          </a:p>
        </p:txBody>
      </p:sp>
    </p:spTree>
    <p:extLst>
      <p:ext uri="{BB962C8B-B14F-4D97-AF65-F5344CB8AC3E}">
        <p14:creationId xmlns:p14="http://schemas.microsoft.com/office/powerpoint/2010/main" val="1454221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Tentang JAVA</a:t>
            </a:r>
            <a:endParaRPr/>
          </a:p>
        </p:txBody>
      </p:sp>
      <p:sp>
        <p:nvSpPr>
          <p:cNvPr id="106" name="Google Shape;106;p16"/>
          <p:cNvSpPr txBox="1">
            <a:spLocks noGrp="1"/>
          </p:cNvSpPr>
          <p:nvPr>
            <p:ph type="body" idx="1"/>
          </p:nvPr>
        </p:nvSpPr>
        <p:spPr>
          <a:xfrm>
            <a:off x="658566" y="2075513"/>
            <a:ext cx="7894121" cy="2261100"/>
          </a:xfrm>
          <a:prstGeom prst="rect">
            <a:avLst/>
          </a:prstGeom>
        </p:spPr>
        <p:txBody>
          <a:bodyPr spcFirstLastPara="1" wrap="square" lIns="91425" tIns="91425" rIns="91425" bIns="91425" anchor="t" anchorCtr="0">
            <a:noAutofit/>
          </a:bodyPr>
          <a:lstStyle/>
          <a:p>
            <a:r>
              <a:rPr lang="en-US"/>
              <a:t>JAVA dikembangkan oleh James Gosling di Sun Microsystems Inc pada tahun 1995 dan kemudian diakuisisi oleh Oracle Corporation. </a:t>
            </a:r>
          </a:p>
          <a:p>
            <a:r>
              <a:rPr lang="en-US"/>
              <a:t>Java adalah bahasa pemrograman berbasis kelas, berorientasi objek dan dirancang untuk memiliki ketergantungan implementasi sesedikit mungkin. Bahasa pemrograman serba guna yang dibuat untuk pengembang agar dapat ditulis dan dijalankan di mana saja, kode Java yang dikompilasi dapat berjalan di semua platform yang mendukung Java. </a:t>
            </a:r>
          </a:p>
          <a:p>
            <a:r>
              <a:rPr lang="en-US"/>
              <a:t>Aplikasi Java dikompilasi menjadi kode byte yang dapat berjalan di Mesin Virtual Java apa pun. Sintaks Java mirip dengan c/c++</a:t>
            </a:r>
          </a:p>
        </p:txBody>
      </p:sp>
    </p:spTree>
    <p:extLst>
      <p:ext uri="{BB962C8B-B14F-4D97-AF65-F5344CB8AC3E}">
        <p14:creationId xmlns:p14="http://schemas.microsoft.com/office/powerpoint/2010/main" val="2069023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Perbandiangan OOP &amp; Prosedural</a:t>
            </a:r>
            <a:endParaRPr/>
          </a:p>
        </p:txBody>
      </p:sp>
      <p:pic>
        <p:nvPicPr>
          <p:cNvPr id="6" name="Picture 5">
            <a:extLst>
              <a:ext uri="{FF2B5EF4-FFF2-40B4-BE49-F238E27FC236}">
                <a16:creationId xmlns:a16="http://schemas.microsoft.com/office/drawing/2014/main" id="{5B2E5FE6-F44C-A0A8-C009-665F067F9B5B}"/>
              </a:ext>
            </a:extLst>
          </p:cNvPr>
          <p:cNvPicPr>
            <a:picLocks noChangeAspect="1"/>
          </p:cNvPicPr>
          <p:nvPr/>
        </p:nvPicPr>
        <p:blipFill>
          <a:blip r:embed="rId3"/>
          <a:stretch>
            <a:fillRect/>
          </a:stretch>
        </p:blipFill>
        <p:spPr>
          <a:xfrm>
            <a:off x="795995" y="1853850"/>
            <a:ext cx="3776005" cy="3233346"/>
          </a:xfrm>
          <a:prstGeom prst="rect">
            <a:avLst/>
          </a:prstGeom>
        </p:spPr>
      </p:pic>
    </p:spTree>
    <p:extLst>
      <p:ext uri="{BB962C8B-B14F-4D97-AF65-F5344CB8AC3E}">
        <p14:creationId xmlns:p14="http://schemas.microsoft.com/office/powerpoint/2010/main" val="2122962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Sample OOP</a:t>
            </a:r>
            <a:endParaRPr/>
          </a:p>
        </p:txBody>
      </p:sp>
      <p:pic>
        <p:nvPicPr>
          <p:cNvPr id="5" name="Picture 4">
            <a:extLst>
              <a:ext uri="{FF2B5EF4-FFF2-40B4-BE49-F238E27FC236}">
                <a16:creationId xmlns:a16="http://schemas.microsoft.com/office/drawing/2014/main" id="{12A6CE4D-4EEB-1236-86C3-11C8C96453F5}"/>
              </a:ext>
            </a:extLst>
          </p:cNvPr>
          <p:cNvPicPr>
            <a:picLocks noChangeAspect="1"/>
          </p:cNvPicPr>
          <p:nvPr/>
        </p:nvPicPr>
        <p:blipFill>
          <a:blip r:embed="rId3"/>
          <a:stretch>
            <a:fillRect/>
          </a:stretch>
        </p:blipFill>
        <p:spPr>
          <a:xfrm>
            <a:off x="2900510" y="649471"/>
            <a:ext cx="6243490" cy="4494029"/>
          </a:xfrm>
          <a:prstGeom prst="rect">
            <a:avLst/>
          </a:prstGeom>
        </p:spPr>
      </p:pic>
    </p:spTree>
    <p:extLst>
      <p:ext uri="{BB962C8B-B14F-4D97-AF65-F5344CB8AC3E}">
        <p14:creationId xmlns:p14="http://schemas.microsoft.com/office/powerpoint/2010/main" val="227669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History JAVA</a:t>
            </a:r>
            <a:endParaRPr/>
          </a:p>
        </p:txBody>
      </p:sp>
      <p:pic>
        <p:nvPicPr>
          <p:cNvPr id="5" name="Picture 4">
            <a:extLst>
              <a:ext uri="{FF2B5EF4-FFF2-40B4-BE49-F238E27FC236}">
                <a16:creationId xmlns:a16="http://schemas.microsoft.com/office/drawing/2014/main" id="{C1149695-DDEE-1F98-4FA7-4A9F97755730}"/>
              </a:ext>
            </a:extLst>
          </p:cNvPr>
          <p:cNvPicPr>
            <a:picLocks noChangeAspect="1"/>
          </p:cNvPicPr>
          <p:nvPr/>
        </p:nvPicPr>
        <p:blipFill>
          <a:blip r:embed="rId3"/>
          <a:stretch>
            <a:fillRect/>
          </a:stretch>
        </p:blipFill>
        <p:spPr>
          <a:xfrm>
            <a:off x="2902799" y="1057393"/>
            <a:ext cx="5901086" cy="3652492"/>
          </a:xfrm>
          <a:prstGeom prst="rect">
            <a:avLst/>
          </a:prstGeom>
        </p:spPr>
      </p:pic>
    </p:spTree>
    <p:extLst>
      <p:ext uri="{BB962C8B-B14F-4D97-AF65-F5344CB8AC3E}">
        <p14:creationId xmlns:p14="http://schemas.microsoft.com/office/powerpoint/2010/main" val="136978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How to Download and Install Java for 64 bit machine?</a:t>
            </a:r>
            <a:endParaRPr/>
          </a:p>
        </p:txBody>
      </p:sp>
      <p:sp>
        <p:nvSpPr>
          <p:cNvPr id="106" name="Google Shape;106;p16"/>
          <p:cNvSpPr txBox="1">
            <a:spLocks noGrp="1"/>
          </p:cNvSpPr>
          <p:nvPr>
            <p:ph type="body" idx="1"/>
          </p:nvPr>
        </p:nvSpPr>
        <p:spPr>
          <a:xfrm>
            <a:off x="729450" y="2458285"/>
            <a:ext cx="7894121" cy="2261100"/>
          </a:xfrm>
          <a:prstGeom prst="rect">
            <a:avLst/>
          </a:prstGeom>
        </p:spPr>
        <p:txBody>
          <a:bodyPr spcFirstLastPara="1" wrap="square" lIns="91425" tIns="91425" rIns="91425" bIns="91425" anchor="t" anchorCtr="0">
            <a:noAutofit/>
          </a:bodyPr>
          <a:lstStyle/>
          <a:p>
            <a:r>
              <a:rPr lang="en-US"/>
              <a:t>Langkah pertama, anda dapat mendownload di  </a:t>
            </a:r>
            <a:r>
              <a:rPr lang="en-US">
                <a:solidFill>
                  <a:schemeClr val="tx1"/>
                </a:solidFill>
              </a:rPr>
              <a:t>https://www.oracle.com/java/technologies/javase-downloads.html </a:t>
            </a:r>
          </a:p>
          <a:p>
            <a:endParaRPr lang="en-US"/>
          </a:p>
        </p:txBody>
      </p:sp>
      <p:pic>
        <p:nvPicPr>
          <p:cNvPr id="8" name="Picture 7">
            <a:extLst>
              <a:ext uri="{FF2B5EF4-FFF2-40B4-BE49-F238E27FC236}">
                <a16:creationId xmlns:a16="http://schemas.microsoft.com/office/drawing/2014/main" id="{31E3A400-DC41-677B-26FD-C28CB4B1BC3F}"/>
              </a:ext>
            </a:extLst>
          </p:cNvPr>
          <p:cNvPicPr>
            <a:picLocks noChangeAspect="1"/>
          </p:cNvPicPr>
          <p:nvPr/>
        </p:nvPicPr>
        <p:blipFill>
          <a:blip r:embed="rId3"/>
          <a:stretch>
            <a:fillRect/>
          </a:stretch>
        </p:blipFill>
        <p:spPr>
          <a:xfrm>
            <a:off x="4203405" y="2984205"/>
            <a:ext cx="4318785" cy="1957048"/>
          </a:xfrm>
          <a:prstGeom prst="rect">
            <a:avLst/>
          </a:prstGeom>
        </p:spPr>
      </p:pic>
    </p:spTree>
    <p:extLst>
      <p:ext uri="{BB962C8B-B14F-4D97-AF65-F5344CB8AC3E}">
        <p14:creationId xmlns:p14="http://schemas.microsoft.com/office/powerpoint/2010/main" val="3653644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6"/>
          <p:cNvSpPr txBox="1">
            <a:spLocks noGrp="1"/>
          </p:cNvSpPr>
          <p:nvPr>
            <p:ph type="body" idx="1"/>
          </p:nvPr>
        </p:nvSpPr>
        <p:spPr>
          <a:xfrm>
            <a:off x="621810" y="1274527"/>
            <a:ext cx="7894121" cy="2261100"/>
          </a:xfrm>
          <a:prstGeom prst="rect">
            <a:avLst/>
          </a:prstGeom>
        </p:spPr>
        <p:txBody>
          <a:bodyPr spcFirstLastPara="1" wrap="square" lIns="91425" tIns="91425" rIns="91425" bIns="91425" anchor="t" anchorCtr="0">
            <a:noAutofit/>
          </a:bodyPr>
          <a:lstStyle/>
          <a:p>
            <a:r>
              <a:rPr lang="en-US"/>
              <a:t>Sekarang, gulir ke versi Java yang ingin kita unduh dan klik JDK Download</a:t>
            </a:r>
          </a:p>
        </p:txBody>
      </p:sp>
      <p:pic>
        <p:nvPicPr>
          <p:cNvPr id="5" name="Picture 4">
            <a:extLst>
              <a:ext uri="{FF2B5EF4-FFF2-40B4-BE49-F238E27FC236}">
                <a16:creationId xmlns:a16="http://schemas.microsoft.com/office/drawing/2014/main" id="{661C42A3-E8A7-1371-2EE7-99B5FDD5870F}"/>
              </a:ext>
            </a:extLst>
          </p:cNvPr>
          <p:cNvPicPr>
            <a:picLocks noChangeAspect="1"/>
          </p:cNvPicPr>
          <p:nvPr/>
        </p:nvPicPr>
        <p:blipFill>
          <a:blip r:embed="rId3"/>
          <a:stretch>
            <a:fillRect/>
          </a:stretch>
        </p:blipFill>
        <p:spPr>
          <a:xfrm>
            <a:off x="843516" y="1870182"/>
            <a:ext cx="6556744" cy="2971175"/>
          </a:xfrm>
          <a:prstGeom prst="rect">
            <a:avLst/>
          </a:prstGeom>
        </p:spPr>
      </p:pic>
    </p:spTree>
    <p:extLst>
      <p:ext uri="{BB962C8B-B14F-4D97-AF65-F5344CB8AC3E}">
        <p14:creationId xmlns:p14="http://schemas.microsoft.com/office/powerpoint/2010/main" val="4069420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6"/>
          <p:cNvSpPr txBox="1">
            <a:spLocks noGrp="1"/>
          </p:cNvSpPr>
          <p:nvPr>
            <p:ph type="body" idx="1"/>
          </p:nvPr>
        </p:nvSpPr>
        <p:spPr>
          <a:xfrm>
            <a:off x="621810" y="1274527"/>
            <a:ext cx="7894121" cy="2261100"/>
          </a:xfrm>
          <a:prstGeom prst="rect">
            <a:avLst/>
          </a:prstGeom>
        </p:spPr>
        <p:txBody>
          <a:bodyPr spcFirstLastPara="1" wrap="square" lIns="91425" tIns="91425" rIns="91425" bIns="91425" anchor="t" anchorCtr="0">
            <a:noAutofit/>
          </a:bodyPr>
          <a:lstStyle/>
          <a:p>
            <a:r>
              <a:rPr lang="en-US"/>
              <a:t>Pilih sesuai perangkat anda X64 bit</a:t>
            </a:r>
          </a:p>
        </p:txBody>
      </p:sp>
      <p:pic>
        <p:nvPicPr>
          <p:cNvPr id="6" name="Picture 5">
            <a:extLst>
              <a:ext uri="{FF2B5EF4-FFF2-40B4-BE49-F238E27FC236}">
                <a16:creationId xmlns:a16="http://schemas.microsoft.com/office/drawing/2014/main" id="{0FC5B179-3302-BE2A-E5C2-316E1B103CFF}"/>
              </a:ext>
            </a:extLst>
          </p:cNvPr>
          <p:cNvPicPr>
            <a:picLocks noChangeAspect="1"/>
          </p:cNvPicPr>
          <p:nvPr/>
        </p:nvPicPr>
        <p:blipFill>
          <a:blip r:embed="rId3"/>
          <a:stretch>
            <a:fillRect/>
          </a:stretch>
        </p:blipFill>
        <p:spPr>
          <a:xfrm>
            <a:off x="829339" y="1820506"/>
            <a:ext cx="6217943" cy="2864907"/>
          </a:xfrm>
          <a:prstGeom prst="rect">
            <a:avLst/>
          </a:prstGeom>
        </p:spPr>
      </p:pic>
    </p:spTree>
    <p:extLst>
      <p:ext uri="{BB962C8B-B14F-4D97-AF65-F5344CB8AC3E}">
        <p14:creationId xmlns:p14="http://schemas.microsoft.com/office/powerpoint/2010/main" val="442183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6"/>
          <p:cNvSpPr txBox="1">
            <a:spLocks noGrp="1"/>
          </p:cNvSpPr>
          <p:nvPr>
            <p:ph type="body" idx="1"/>
          </p:nvPr>
        </p:nvSpPr>
        <p:spPr>
          <a:xfrm>
            <a:off x="621810" y="1274527"/>
            <a:ext cx="7894121" cy="2261100"/>
          </a:xfrm>
          <a:prstGeom prst="rect">
            <a:avLst/>
          </a:prstGeom>
        </p:spPr>
        <p:txBody>
          <a:bodyPr spcFirstLastPara="1" wrap="square" lIns="91425" tIns="91425" rIns="91425" bIns="91425" anchor="t" anchorCtr="0">
            <a:noAutofit/>
          </a:bodyPr>
          <a:lstStyle/>
          <a:p>
            <a:r>
              <a:rPr lang="en-US"/>
              <a:t>Setelah mengklik tombol unduh, akan muncul popup yang mengatakan bahwa kita harus menerima Perjanjian Lisensi Jaringan Teknologi Oracle untuk Oracle Java SE untuk mengunduh perangkat lunak ini.</a:t>
            </a:r>
          </a:p>
        </p:txBody>
      </p:sp>
      <p:pic>
        <p:nvPicPr>
          <p:cNvPr id="3" name="Picture 2">
            <a:extLst>
              <a:ext uri="{FF2B5EF4-FFF2-40B4-BE49-F238E27FC236}">
                <a16:creationId xmlns:a16="http://schemas.microsoft.com/office/drawing/2014/main" id="{C4735EAF-CE93-5D3C-910B-84FE2AB8A719}"/>
              </a:ext>
            </a:extLst>
          </p:cNvPr>
          <p:cNvPicPr>
            <a:picLocks noChangeAspect="1"/>
          </p:cNvPicPr>
          <p:nvPr/>
        </p:nvPicPr>
        <p:blipFill>
          <a:blip r:embed="rId3"/>
          <a:stretch>
            <a:fillRect/>
          </a:stretch>
        </p:blipFill>
        <p:spPr>
          <a:xfrm>
            <a:off x="758455" y="2254798"/>
            <a:ext cx="6783572" cy="2211494"/>
          </a:xfrm>
          <a:prstGeom prst="rect">
            <a:avLst/>
          </a:prstGeom>
        </p:spPr>
      </p:pic>
    </p:spTree>
    <p:extLst>
      <p:ext uri="{BB962C8B-B14F-4D97-AF65-F5344CB8AC3E}">
        <p14:creationId xmlns:p14="http://schemas.microsoft.com/office/powerpoint/2010/main" val="1689534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6"/>
          <p:cNvSpPr txBox="1">
            <a:spLocks noGrp="1"/>
          </p:cNvSpPr>
          <p:nvPr>
            <p:ph type="body" idx="1"/>
          </p:nvPr>
        </p:nvSpPr>
        <p:spPr>
          <a:xfrm>
            <a:off x="621810" y="1274527"/>
            <a:ext cx="7894121" cy="2261100"/>
          </a:xfrm>
          <a:prstGeom prst="rect">
            <a:avLst/>
          </a:prstGeom>
        </p:spPr>
        <p:txBody>
          <a:bodyPr spcFirstLastPara="1" wrap="square" lIns="91425" tIns="91425" rIns="91425" bIns="91425" anchor="t" anchorCtr="0">
            <a:noAutofit/>
          </a:bodyPr>
          <a:lstStyle/>
          <a:p>
            <a:r>
              <a:rPr lang="en-US"/>
              <a:t>Jika sudah program akan mendownload, dan install progam java</a:t>
            </a:r>
          </a:p>
        </p:txBody>
      </p:sp>
      <p:pic>
        <p:nvPicPr>
          <p:cNvPr id="4" name="Picture 3">
            <a:extLst>
              <a:ext uri="{FF2B5EF4-FFF2-40B4-BE49-F238E27FC236}">
                <a16:creationId xmlns:a16="http://schemas.microsoft.com/office/drawing/2014/main" id="{6A7456F2-38E8-0A54-9907-BA7F06A76FBC}"/>
              </a:ext>
            </a:extLst>
          </p:cNvPr>
          <p:cNvPicPr>
            <a:picLocks noChangeAspect="1"/>
          </p:cNvPicPr>
          <p:nvPr/>
        </p:nvPicPr>
        <p:blipFill>
          <a:blip r:embed="rId3"/>
          <a:stretch>
            <a:fillRect/>
          </a:stretch>
        </p:blipFill>
        <p:spPr>
          <a:xfrm>
            <a:off x="942754" y="1837886"/>
            <a:ext cx="9144000" cy="390293"/>
          </a:xfrm>
          <a:prstGeom prst="rect">
            <a:avLst/>
          </a:prstGeom>
        </p:spPr>
      </p:pic>
      <p:pic>
        <p:nvPicPr>
          <p:cNvPr id="6" name="Picture 5">
            <a:extLst>
              <a:ext uri="{FF2B5EF4-FFF2-40B4-BE49-F238E27FC236}">
                <a16:creationId xmlns:a16="http://schemas.microsoft.com/office/drawing/2014/main" id="{E618A5B3-A616-544B-1130-B4E6BEFFD35E}"/>
              </a:ext>
            </a:extLst>
          </p:cNvPr>
          <p:cNvPicPr>
            <a:picLocks noChangeAspect="1"/>
          </p:cNvPicPr>
          <p:nvPr/>
        </p:nvPicPr>
        <p:blipFill>
          <a:blip r:embed="rId4"/>
          <a:stretch>
            <a:fillRect/>
          </a:stretch>
        </p:blipFill>
        <p:spPr>
          <a:xfrm>
            <a:off x="4568870" y="1935807"/>
            <a:ext cx="3685400" cy="2788150"/>
          </a:xfrm>
          <a:prstGeom prst="rect">
            <a:avLst/>
          </a:prstGeom>
        </p:spPr>
      </p:pic>
    </p:spTree>
    <p:extLst>
      <p:ext uri="{BB962C8B-B14F-4D97-AF65-F5344CB8AC3E}">
        <p14:creationId xmlns:p14="http://schemas.microsoft.com/office/powerpoint/2010/main" val="245060666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966</Words>
  <Application>Microsoft Office PowerPoint</Application>
  <PresentationFormat>On-screen Show (16:9)</PresentationFormat>
  <Paragraphs>73</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Raleway</vt:lpstr>
      <vt:lpstr>Kozuka Gothic Pr6N M</vt:lpstr>
      <vt:lpstr>Arial</vt:lpstr>
      <vt:lpstr>Lato</vt:lpstr>
      <vt:lpstr>Streamline</vt:lpstr>
      <vt:lpstr>Pemrograman Berorientasi Objek (OOP)</vt:lpstr>
      <vt:lpstr>Tentang JAVA</vt:lpstr>
      <vt:lpstr>Tentang JAVA</vt:lpstr>
      <vt:lpstr>History JAVA</vt:lpstr>
      <vt:lpstr>How to Download and Install Java for 64 bit machine?</vt:lpstr>
      <vt:lpstr>PowerPoint Presentation</vt:lpstr>
      <vt:lpstr>PowerPoint Presentation</vt:lpstr>
      <vt:lpstr>PowerPoint Presentation</vt:lpstr>
      <vt:lpstr>PowerPoint Presentation</vt:lpstr>
      <vt:lpstr>PowerPoint Presentation</vt:lpstr>
      <vt:lpstr>Setting up the environment in Java </vt:lpstr>
      <vt:lpstr>Setting up the environment in Java </vt:lpstr>
      <vt:lpstr>Kompiler JIT atau Just-In-Time</vt:lpstr>
      <vt:lpstr> Karakteristik Pemrograman Java</vt:lpstr>
      <vt:lpstr>Java Berorientasi Objek</vt:lpstr>
      <vt:lpstr>Java Bersifat Terdistribusi</vt:lpstr>
      <vt:lpstr>Java Bersifat Multiplatform</vt:lpstr>
      <vt:lpstr>Java Bersifat Multithreads</vt:lpstr>
      <vt:lpstr>Pemrograman Berorientasi Objek (OOP)</vt:lpstr>
      <vt:lpstr>Apa itu OOP?</vt:lpstr>
      <vt:lpstr>Sample</vt:lpstr>
      <vt:lpstr>Lainnya</vt:lpstr>
      <vt:lpstr>Contoh</vt:lpstr>
      <vt:lpstr>Konsep Lainnya</vt:lpstr>
      <vt:lpstr>Ciri-Ciri (OOP)</vt:lpstr>
      <vt:lpstr>Ciri-Ciri OOP</vt:lpstr>
      <vt:lpstr>Ciri-Ciri OOP</vt:lpstr>
      <vt:lpstr>Ciri-Ciri OOP</vt:lpstr>
      <vt:lpstr>Perbedaan OOP &amp; Prosedural</vt:lpstr>
      <vt:lpstr>Perbandiangan OOP &amp; Prosedural</vt:lpstr>
      <vt:lpstr>Sample 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 Programming</dc:title>
  <cp:lastModifiedBy>Ade Agung Kurniawan</cp:lastModifiedBy>
  <cp:revision>9</cp:revision>
  <dcterms:modified xsi:type="dcterms:W3CDTF">2024-02-13T03:57:11Z</dcterms:modified>
</cp:coreProperties>
</file>